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8"/>
  </p:notesMasterIdLst>
  <p:sldIdLst>
    <p:sldId id="311" r:id="rId2"/>
    <p:sldId id="256" r:id="rId3"/>
    <p:sldId id="306" r:id="rId4"/>
    <p:sldId id="259" r:id="rId5"/>
    <p:sldId id="260" r:id="rId6"/>
    <p:sldId id="261" r:id="rId7"/>
    <p:sldId id="307" r:id="rId8"/>
    <p:sldId id="280" r:id="rId9"/>
    <p:sldId id="308" r:id="rId10"/>
    <p:sldId id="268" r:id="rId11"/>
    <p:sldId id="309" r:id="rId12"/>
    <p:sldId id="310" r:id="rId13"/>
    <p:sldId id="269" r:id="rId14"/>
    <p:sldId id="271" r:id="rId15"/>
    <p:sldId id="281" r:id="rId16"/>
    <p:sldId id="278" r:id="rId17"/>
  </p:sldIdLst>
  <p:sldSz cx="9144000" cy="5143500" type="screen16x9"/>
  <p:notesSz cx="6858000" cy="9144000"/>
  <p:embeddedFontLst>
    <p:embeddedFont>
      <p:font typeface="Nanum Gothic Coding" panose="020B0604020202020204" charset="-127"/>
      <p:regular r:id="rId19"/>
      <p:bold r:id="rId20"/>
    </p:embeddedFont>
    <p:embeddedFont>
      <p:font typeface="Teko Medium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14EAA-4EC9-DC53-1993-914E268AF160}" v="80" dt="2025-05-20T14:43:37.825"/>
    <p1510:client id="{B6CAC70A-A55B-CFD5-5E0A-8FF5AC34CACD}" v="19" dt="2025-05-20T15:37:24.252"/>
    <p1510:client id="{CD5DB8C0-7FE7-686D-7DA7-C217E9999F94}" v="21" dt="2025-05-20T14:51:07.546"/>
    <p1510:client id="{F7A36A8A-C738-3EE2-A29B-7F2E8FEAF3FD}" v="435" dt="2025-05-20T15:33:44.716"/>
  </p1510:revLst>
</p1510:revInfo>
</file>

<file path=ppt/tableStyles.xml><?xml version="1.0" encoding="utf-8"?>
<a:tblStyleLst xmlns:a="http://schemas.openxmlformats.org/drawingml/2006/main" def="{CA610309-D6E0-4076-81B0-8C201BCE49D5}">
  <a:tblStyle styleId="{CA610309-D6E0-4076-81B0-8C201BCE49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53784B3B-443C-113E-7E55-5B72BB71F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EE8E9BF1-339D-B5CA-CD27-02EA0CD5A5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C31847A1-963E-2032-0209-75B72D7178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549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5ba4a1694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5ba4a1694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428766B0-0D3D-D9B9-A371-841A22484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086BDFC5-1820-8640-2567-1921AB8321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21A37F05-6458-96A4-4706-D96961FAAD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218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4521BF1F-4D06-87C3-6F11-725ACCE96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5406B6EF-7123-1411-E0E3-48BF8B0D29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5EE8C276-CA5C-7F26-2DB4-2C91C36A46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309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724a2348e6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724a2348e6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75ba4a169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75ba4a169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75ba4a169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75ba4a169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75ba4a1694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75ba4a1694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4c984e294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4c984e294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CA134A16-81F3-E4EB-B25C-85FE21A09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43A12339-58BD-2192-E80C-265DBF26D8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C4E55BFB-6ED2-7605-AC58-981D4E8A1F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470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724a2348e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724a2348e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75ba4a1694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75ba4a1694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0C12DAF2-1B28-3D7F-ABDA-2BFE66672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028B62C3-5582-F059-657C-E099E10D1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2029A7DE-C18F-6666-8CA9-4156863786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748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7695aa470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7695aa470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>
          <a:extLst>
            <a:ext uri="{FF2B5EF4-FFF2-40B4-BE49-F238E27FC236}">
              <a16:creationId xmlns:a16="http://schemas.microsoft.com/office/drawing/2014/main" id="{1F87F675-F328-CEE7-CB2D-D69F11EB9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>
            <a:extLst>
              <a:ext uri="{FF2B5EF4-FFF2-40B4-BE49-F238E27FC236}">
                <a16:creationId xmlns:a16="http://schemas.microsoft.com/office/drawing/2014/main" id="{240D00A7-1AE5-2804-096D-A01DB81E46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>
            <a:extLst>
              <a:ext uri="{FF2B5EF4-FFF2-40B4-BE49-F238E27FC236}">
                <a16:creationId xmlns:a16="http://schemas.microsoft.com/office/drawing/2014/main" id="{826557A2-F954-245E-9CB0-E1D9A2DF4E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440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69400" y="1134700"/>
            <a:ext cx="5059500" cy="21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369400" y="3687675"/>
            <a:ext cx="5059500" cy="4095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19050" dir="540000" algn="bl" rotWithShape="0">
              <a:srgbClr val="E69138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4240600" y="1568975"/>
            <a:ext cx="41883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4658298" y="3080125"/>
            <a:ext cx="33531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955675" y="1152450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629475" y="1527150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1629475" y="1228650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55675" y="2392075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5"/>
          </p:nvPr>
        </p:nvSpPr>
        <p:spPr>
          <a:xfrm>
            <a:off x="1629475" y="2766775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6"/>
          </p:nvPr>
        </p:nvSpPr>
        <p:spPr>
          <a:xfrm>
            <a:off x="1629475" y="2468275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7" hasCustomPrompt="1"/>
          </p:nvPr>
        </p:nvSpPr>
        <p:spPr>
          <a:xfrm>
            <a:off x="955675" y="3631700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8"/>
          </p:nvPr>
        </p:nvSpPr>
        <p:spPr>
          <a:xfrm>
            <a:off x="1629475" y="4006400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1629475" y="3707900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7618025" y="1152450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 flipH="1">
            <a:off x="5025125" y="1527150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 flipH="1">
            <a:off x="5025125" y="1228650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7618025" y="2392075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7"/>
          </p:nvPr>
        </p:nvSpPr>
        <p:spPr>
          <a:xfrm flipH="1">
            <a:off x="5025125" y="2766775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8"/>
          </p:nvPr>
        </p:nvSpPr>
        <p:spPr>
          <a:xfrm flipH="1">
            <a:off x="5025125" y="2468275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7618025" y="3631700"/>
            <a:ext cx="570300" cy="8922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0"/>
          </p:nvPr>
        </p:nvSpPr>
        <p:spPr>
          <a:xfrm flipH="1">
            <a:off x="5025125" y="4006400"/>
            <a:ext cx="2489400" cy="51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1"/>
          </p:nvPr>
        </p:nvSpPr>
        <p:spPr>
          <a:xfrm flipH="1">
            <a:off x="5025125" y="3707900"/>
            <a:ext cx="2489400" cy="3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034925" y="3392700"/>
            <a:ext cx="30741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1458125" y="860300"/>
            <a:ext cx="6227700" cy="23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720000" y="2271145"/>
            <a:ext cx="2819700" cy="12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720000" y="1709725"/>
            <a:ext cx="28197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subTitle" idx="1"/>
          </p:nvPr>
        </p:nvSpPr>
        <p:spPr>
          <a:xfrm>
            <a:off x="4361800" y="2111673"/>
            <a:ext cx="4067100" cy="16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361800" y="1417500"/>
            <a:ext cx="4067100" cy="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715100" y="2111663"/>
            <a:ext cx="2819700" cy="21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715100" y="1441800"/>
            <a:ext cx="2819700" cy="6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715100" y="3069888"/>
            <a:ext cx="2711100" cy="12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715100" y="777625"/>
            <a:ext cx="2404200" cy="22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>
            <a:spLocks noGrp="1"/>
          </p:cNvSpPr>
          <p:nvPr>
            <p:ph type="pic" idx="2"/>
          </p:nvPr>
        </p:nvSpPr>
        <p:spPr>
          <a:xfrm>
            <a:off x="4690804" y="549224"/>
            <a:ext cx="3538800" cy="4059300"/>
          </a:xfrm>
          <a:prstGeom prst="rect">
            <a:avLst/>
          </a:prstGeom>
          <a:noFill/>
          <a:ln>
            <a:noFill/>
          </a:ln>
          <a:effectLst>
            <a:outerShdw blurRad="57150" dist="38100" dir="1860000" algn="bl" rotWithShape="0">
              <a:schemeClr val="lt1">
                <a:alpha val="50000"/>
              </a:schemeClr>
            </a:outerShdw>
          </a:effectLst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720000" y="965475"/>
            <a:ext cx="7704000" cy="3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720000" y="1222625"/>
            <a:ext cx="26415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"/>
          </p:nvPr>
        </p:nvSpPr>
        <p:spPr>
          <a:xfrm>
            <a:off x="720000" y="1960200"/>
            <a:ext cx="2641500" cy="23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37175" y="223500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12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1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377025" y="3132175"/>
            <a:ext cx="3280500" cy="6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_1_1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720000" y="965475"/>
            <a:ext cx="2641500" cy="11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ubTitle" idx="1"/>
          </p:nvPr>
        </p:nvSpPr>
        <p:spPr>
          <a:xfrm>
            <a:off x="720000" y="2111475"/>
            <a:ext cx="2641500" cy="23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720000" y="2405313"/>
            <a:ext cx="2336400" cy="56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2"/>
          </p:nvPr>
        </p:nvSpPr>
        <p:spPr>
          <a:xfrm>
            <a:off x="720000" y="3009867"/>
            <a:ext cx="2336400" cy="115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3"/>
          </p:nvPr>
        </p:nvSpPr>
        <p:spPr>
          <a:xfrm>
            <a:off x="3403800" y="3009867"/>
            <a:ext cx="2336400" cy="115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6087600" y="3009867"/>
            <a:ext cx="2336400" cy="115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5"/>
          </p:nvPr>
        </p:nvSpPr>
        <p:spPr>
          <a:xfrm>
            <a:off x="3403800" y="2405313"/>
            <a:ext cx="2336400" cy="56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6"/>
          </p:nvPr>
        </p:nvSpPr>
        <p:spPr>
          <a:xfrm>
            <a:off x="6087600" y="2405313"/>
            <a:ext cx="2336400" cy="56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1"/>
          </p:nvPr>
        </p:nvSpPr>
        <p:spPr>
          <a:xfrm>
            <a:off x="2032350" y="1105100"/>
            <a:ext cx="1834200" cy="47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ubTitle" idx="2"/>
          </p:nvPr>
        </p:nvSpPr>
        <p:spPr>
          <a:xfrm>
            <a:off x="2032350" y="1577296"/>
            <a:ext cx="18342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3"/>
          </p:nvPr>
        </p:nvSpPr>
        <p:spPr>
          <a:xfrm>
            <a:off x="4286400" y="3422596"/>
            <a:ext cx="18342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ubTitle" idx="4"/>
          </p:nvPr>
        </p:nvSpPr>
        <p:spPr>
          <a:xfrm>
            <a:off x="6540450" y="2499961"/>
            <a:ext cx="18342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5"/>
          </p:nvPr>
        </p:nvSpPr>
        <p:spPr>
          <a:xfrm>
            <a:off x="4286400" y="2950400"/>
            <a:ext cx="1834200" cy="47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6"/>
          </p:nvPr>
        </p:nvSpPr>
        <p:spPr>
          <a:xfrm>
            <a:off x="6540450" y="2027750"/>
            <a:ext cx="1834200" cy="47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>
            <a:spLocks noGrp="1"/>
          </p:cNvSpPr>
          <p:nvPr>
            <p:ph type="subTitle" idx="1"/>
          </p:nvPr>
        </p:nvSpPr>
        <p:spPr>
          <a:xfrm>
            <a:off x="720000" y="1555975"/>
            <a:ext cx="2867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2"/>
          </p:nvPr>
        </p:nvSpPr>
        <p:spPr>
          <a:xfrm>
            <a:off x="720000" y="21286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3"/>
          </p:nvPr>
        </p:nvSpPr>
        <p:spPr>
          <a:xfrm>
            <a:off x="5556902" y="21286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4"/>
          </p:nvPr>
        </p:nvSpPr>
        <p:spPr>
          <a:xfrm>
            <a:off x="720000" y="38033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5"/>
          </p:nvPr>
        </p:nvSpPr>
        <p:spPr>
          <a:xfrm>
            <a:off x="5556902" y="38033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6"/>
          </p:nvPr>
        </p:nvSpPr>
        <p:spPr>
          <a:xfrm>
            <a:off x="720000" y="3230675"/>
            <a:ext cx="2867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7"/>
          </p:nvPr>
        </p:nvSpPr>
        <p:spPr>
          <a:xfrm>
            <a:off x="5556900" y="1555975"/>
            <a:ext cx="2867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8"/>
          </p:nvPr>
        </p:nvSpPr>
        <p:spPr>
          <a:xfrm>
            <a:off x="5556900" y="3230675"/>
            <a:ext cx="28671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subTitle" idx="1"/>
          </p:nvPr>
        </p:nvSpPr>
        <p:spPr>
          <a:xfrm>
            <a:off x="4024925" y="137615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subTitle" idx="2"/>
          </p:nvPr>
        </p:nvSpPr>
        <p:spPr>
          <a:xfrm>
            <a:off x="2492060" y="137615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3"/>
          </p:nvPr>
        </p:nvSpPr>
        <p:spPr>
          <a:xfrm>
            <a:off x="4024925" y="194930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4"/>
          </p:nvPr>
        </p:nvSpPr>
        <p:spPr>
          <a:xfrm>
            <a:off x="2492060" y="194930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5"/>
          </p:nvPr>
        </p:nvSpPr>
        <p:spPr>
          <a:xfrm>
            <a:off x="4024925" y="252245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subTitle" idx="6"/>
          </p:nvPr>
        </p:nvSpPr>
        <p:spPr>
          <a:xfrm>
            <a:off x="2492060" y="252245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7"/>
          </p:nvPr>
        </p:nvSpPr>
        <p:spPr>
          <a:xfrm>
            <a:off x="4024925" y="309560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8"/>
          </p:nvPr>
        </p:nvSpPr>
        <p:spPr>
          <a:xfrm>
            <a:off x="2492060" y="309560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subTitle" idx="9"/>
          </p:nvPr>
        </p:nvSpPr>
        <p:spPr>
          <a:xfrm>
            <a:off x="4024925" y="366875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13"/>
          </p:nvPr>
        </p:nvSpPr>
        <p:spPr>
          <a:xfrm>
            <a:off x="2492060" y="366875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ubTitle" idx="14"/>
          </p:nvPr>
        </p:nvSpPr>
        <p:spPr>
          <a:xfrm>
            <a:off x="4024925" y="4241900"/>
            <a:ext cx="41709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15"/>
          </p:nvPr>
        </p:nvSpPr>
        <p:spPr>
          <a:xfrm>
            <a:off x="2492060" y="4241900"/>
            <a:ext cx="1030800" cy="3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7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>
            <a:spLocks noGrp="1"/>
          </p:cNvSpPr>
          <p:nvPr>
            <p:ph type="title" hasCustomPrompt="1"/>
          </p:nvPr>
        </p:nvSpPr>
        <p:spPr>
          <a:xfrm>
            <a:off x="719999" y="2830738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6" name="Google Shape;156;p27"/>
          <p:cNvSpPr txBox="1">
            <a:spLocks noGrp="1"/>
          </p:cNvSpPr>
          <p:nvPr>
            <p:ph type="subTitle" idx="1"/>
          </p:nvPr>
        </p:nvSpPr>
        <p:spPr>
          <a:xfrm>
            <a:off x="719999" y="3688476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 idx="2" hasCustomPrompt="1"/>
          </p:nvPr>
        </p:nvSpPr>
        <p:spPr>
          <a:xfrm>
            <a:off x="3407399" y="2830742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8" name="Google Shape;158;p27"/>
          <p:cNvSpPr txBox="1">
            <a:spLocks noGrp="1"/>
          </p:cNvSpPr>
          <p:nvPr>
            <p:ph type="subTitle" idx="3"/>
          </p:nvPr>
        </p:nvSpPr>
        <p:spPr>
          <a:xfrm>
            <a:off x="3407399" y="3688485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 idx="5" hasCustomPrompt="1"/>
          </p:nvPr>
        </p:nvSpPr>
        <p:spPr>
          <a:xfrm>
            <a:off x="6094801" y="2830742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6"/>
          </p:nvPr>
        </p:nvSpPr>
        <p:spPr>
          <a:xfrm>
            <a:off x="6094801" y="3688485"/>
            <a:ext cx="23292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8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8"/>
          <p:cNvSpPr txBox="1">
            <a:spLocks noGrp="1"/>
          </p:cNvSpPr>
          <p:nvPr>
            <p:ph type="ctrTitle"/>
          </p:nvPr>
        </p:nvSpPr>
        <p:spPr>
          <a:xfrm>
            <a:off x="715100" y="619850"/>
            <a:ext cx="3335400" cy="12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subTitle" idx="1"/>
          </p:nvPr>
        </p:nvSpPr>
        <p:spPr>
          <a:xfrm>
            <a:off x="715100" y="1849225"/>
            <a:ext cx="2784000" cy="17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28"/>
          <p:cNvSpPr txBox="1"/>
          <p:nvPr/>
        </p:nvSpPr>
        <p:spPr>
          <a:xfrm>
            <a:off x="715100" y="3723158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 </a:t>
            </a:r>
            <a:r>
              <a:rPr lang="en" sz="10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965475"/>
            <a:ext cx="7242900" cy="3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259300" y="1396925"/>
            <a:ext cx="2198700" cy="5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5686000" y="2891950"/>
            <a:ext cx="2198700" cy="5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1259300" y="1911575"/>
            <a:ext cx="21987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686000" y="3406600"/>
            <a:ext cx="21987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 amt="9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2868300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720000" y="1628225"/>
            <a:ext cx="3852000" cy="29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15095" y="1307112"/>
            <a:ext cx="40806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4190525" y="1389063"/>
            <a:ext cx="4238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1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4190625" y="2275138"/>
            <a:ext cx="4238400" cy="19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000" y="1544125"/>
            <a:ext cx="2483700" cy="237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44" name="Google Shape;44;p10"/>
          <p:cNvCxnSpPr>
            <a:stCxn id="45" idx="2"/>
            <a:endCxn id="43" idx="0"/>
          </p:cNvCxnSpPr>
          <p:nvPr/>
        </p:nvCxnSpPr>
        <p:spPr>
          <a:xfrm rot="-5400000" flipH="1">
            <a:off x="166050" y="-251625"/>
            <a:ext cx="1496400" cy="20952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6" name="Google Shape;46;p10"/>
          <p:cNvCxnSpPr/>
          <p:nvPr/>
        </p:nvCxnSpPr>
        <p:spPr>
          <a:xfrm rot="5400000">
            <a:off x="551250" y="3902725"/>
            <a:ext cx="1397700" cy="1423500"/>
          </a:xfrm>
          <a:prstGeom prst="bentConnector4">
            <a:avLst>
              <a:gd name="adj1" fmla="val 44548"/>
              <a:gd name="adj2" fmla="val 116739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5" name="Google Shape;45;p10"/>
          <p:cNvSpPr/>
          <p:nvPr/>
        </p:nvSpPr>
        <p:spPr>
          <a:xfrm>
            <a:off x="-361950" y="-390525"/>
            <a:ext cx="4572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Teko Medium"/>
              <a:buNone/>
              <a:defRPr sz="35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85lvmDQ_kfBzDampTQLHzIgyEprSbsMh0oXtEyPXEXY/copy#gid=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DF6BCAD9-BB90-4EDD-0F40-FDBA586C1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36AC2FFC-A0C1-237F-3D73-7935A09B736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02A45324-CB73-CCE2-A11F-3723792566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>
            <a:extLst>
              <a:ext uri="{FF2B5EF4-FFF2-40B4-BE49-F238E27FC236}">
                <a16:creationId xmlns:a16="http://schemas.microsoft.com/office/drawing/2014/main" id="{D7473E52-EC3C-2415-6761-5919E09123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1099474" y="3123104"/>
            <a:ext cx="5675357" cy="6636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b="1" i="1"/>
              <a:t>Team:</a:t>
            </a:r>
          </a:p>
          <a:p>
            <a:pPr marL="285750" indent="-285750">
              <a:buFont typeface="Arial"/>
              <a:buChar char="•"/>
            </a:pPr>
            <a:r>
              <a:rPr lang="en" b="1"/>
              <a:t>223133431 </a:t>
            </a:r>
            <a:endParaRPr lang="en" b="1">
              <a:solidFill>
                <a:srgbClr val="EFF1F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" b="1"/>
              <a:t>219024762</a:t>
            </a:r>
          </a:p>
          <a:p>
            <a:pPr marL="285750" indent="-285750">
              <a:buFont typeface="Arial"/>
              <a:buChar char="•"/>
            </a:pPr>
            <a:r>
              <a:rPr lang="en" b="1"/>
              <a:t>222057715</a:t>
            </a:r>
          </a:p>
          <a:p>
            <a:pPr marL="285750" indent="-285750">
              <a:buFont typeface="Arial"/>
              <a:buChar char="•"/>
            </a:pPr>
            <a:r>
              <a:rPr lang="en" b="1"/>
              <a:t>222046463</a:t>
            </a:r>
          </a:p>
          <a:p>
            <a:pPr marL="0" indent="0"/>
            <a:endParaRPr lang="en"/>
          </a:p>
        </p:txBody>
      </p:sp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6D1A2EDA-C1C9-A4F1-7209-5A9E250BE9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175" y="2189643"/>
            <a:ext cx="4813771" cy="932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CSC03A3 Mini Project</a:t>
            </a:r>
            <a:br>
              <a:rPr lang="en"/>
            </a:b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8738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/>
              <a:t>Core Algorithms</a:t>
            </a:r>
            <a:endParaRPr lang="en-US"/>
          </a:p>
        </p:txBody>
      </p:sp>
      <p:sp>
        <p:nvSpPr>
          <p:cNvPr id="307" name="Google Shape;307;p46"/>
          <p:cNvSpPr txBox="1">
            <a:spLocks noGrp="1"/>
          </p:cNvSpPr>
          <p:nvPr>
            <p:ph type="subTitle" idx="1"/>
          </p:nvPr>
        </p:nvSpPr>
        <p:spPr>
          <a:xfrm>
            <a:off x="2032350" y="1105100"/>
            <a:ext cx="2257898" cy="5214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Graph Edit Distance</a:t>
            </a:r>
            <a:endParaRPr lang="en-US"/>
          </a:p>
        </p:txBody>
      </p:sp>
      <p:sp>
        <p:nvSpPr>
          <p:cNvPr id="308" name="Google Shape;308;p46"/>
          <p:cNvSpPr txBox="1">
            <a:spLocks noGrp="1"/>
          </p:cNvSpPr>
          <p:nvPr>
            <p:ph type="subTitle" idx="2"/>
          </p:nvPr>
        </p:nvSpPr>
        <p:spPr>
          <a:xfrm>
            <a:off x="2032350" y="1626563"/>
            <a:ext cx="2257898" cy="1116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Measures differences between the input and template graphs.</a:t>
            </a:r>
            <a:endParaRPr lang="en-US"/>
          </a:p>
        </p:txBody>
      </p:sp>
      <p:sp>
        <p:nvSpPr>
          <p:cNvPr id="309" name="Google Shape;309;p46"/>
          <p:cNvSpPr txBox="1">
            <a:spLocks noGrp="1"/>
          </p:cNvSpPr>
          <p:nvPr>
            <p:ph type="subTitle" idx="3"/>
          </p:nvPr>
        </p:nvSpPr>
        <p:spPr>
          <a:xfrm>
            <a:off x="4286400" y="3481716"/>
            <a:ext cx="2179070" cy="11267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Ensures the logical flow and positioning of document elements.</a:t>
            </a:r>
            <a:endParaRPr lang="en-US"/>
          </a:p>
        </p:txBody>
      </p:sp>
      <p:sp>
        <p:nvSpPr>
          <p:cNvPr id="310" name="Google Shape;310;p46"/>
          <p:cNvSpPr txBox="1">
            <a:spLocks noGrp="1"/>
          </p:cNvSpPr>
          <p:nvPr>
            <p:ph type="subTitle" idx="4"/>
          </p:nvPr>
        </p:nvSpPr>
        <p:spPr>
          <a:xfrm>
            <a:off x="6540450" y="2499961"/>
            <a:ext cx="1834200" cy="1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Classifies documents based on similarity scores.</a:t>
            </a:r>
            <a:endParaRPr lang="en-US"/>
          </a:p>
        </p:txBody>
      </p:sp>
      <p:sp>
        <p:nvSpPr>
          <p:cNvPr id="311" name="Google Shape;311;p46"/>
          <p:cNvSpPr txBox="1">
            <a:spLocks noGrp="1"/>
          </p:cNvSpPr>
          <p:nvPr>
            <p:ph type="subTitle" idx="5"/>
          </p:nvPr>
        </p:nvSpPr>
        <p:spPr>
          <a:xfrm>
            <a:off x="4286400" y="2950400"/>
            <a:ext cx="2257898" cy="5313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Dijkstra's Algorithm</a:t>
            </a:r>
            <a:endParaRPr lang="en-US"/>
          </a:p>
        </p:txBody>
      </p:sp>
      <p:sp>
        <p:nvSpPr>
          <p:cNvPr id="312" name="Google Shape;312;p46"/>
          <p:cNvSpPr txBox="1">
            <a:spLocks noGrp="1"/>
          </p:cNvSpPr>
          <p:nvPr>
            <p:ph type="subTitle" idx="6"/>
          </p:nvPr>
        </p:nvSpPr>
        <p:spPr>
          <a:xfrm>
            <a:off x="6540450" y="2027750"/>
            <a:ext cx="2307165" cy="5313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k-Nearest Neighbors (k-NN)</a:t>
            </a:r>
            <a:endParaRPr lang="en-US"/>
          </a:p>
        </p:txBody>
      </p:sp>
      <p:sp>
        <p:nvSpPr>
          <p:cNvPr id="313" name="Google Shape;313;p46"/>
          <p:cNvSpPr/>
          <p:nvPr/>
        </p:nvSpPr>
        <p:spPr>
          <a:xfrm>
            <a:off x="845550" y="1105100"/>
            <a:ext cx="1110600" cy="71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46"/>
          <p:cNvSpPr/>
          <p:nvPr/>
        </p:nvSpPr>
        <p:spPr>
          <a:xfrm>
            <a:off x="3099600" y="2960253"/>
            <a:ext cx="1110600" cy="71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46"/>
          <p:cNvSpPr/>
          <p:nvPr/>
        </p:nvSpPr>
        <p:spPr>
          <a:xfrm>
            <a:off x="5353650" y="2027750"/>
            <a:ext cx="1110600" cy="71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46"/>
          <p:cNvGrpSpPr/>
          <p:nvPr/>
        </p:nvGrpSpPr>
        <p:grpSpPr>
          <a:xfrm>
            <a:off x="5743834" y="2204943"/>
            <a:ext cx="330231" cy="359015"/>
            <a:chOff x="2667058" y="1500293"/>
            <a:chExt cx="330231" cy="359015"/>
          </a:xfrm>
        </p:grpSpPr>
        <p:sp>
          <p:nvSpPr>
            <p:cNvPr id="317" name="Google Shape;317;p4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46"/>
          <p:cNvGrpSpPr/>
          <p:nvPr/>
        </p:nvGrpSpPr>
        <p:grpSpPr>
          <a:xfrm>
            <a:off x="1264502" y="1285887"/>
            <a:ext cx="272696" cy="351827"/>
            <a:chOff x="913012" y="2421970"/>
            <a:chExt cx="272696" cy="351827"/>
          </a:xfrm>
        </p:grpSpPr>
        <p:sp>
          <p:nvSpPr>
            <p:cNvPr id="336" name="Google Shape;336;p46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6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6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6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46"/>
          <p:cNvGrpSpPr/>
          <p:nvPr/>
        </p:nvGrpSpPr>
        <p:grpSpPr>
          <a:xfrm>
            <a:off x="3477094" y="3129294"/>
            <a:ext cx="355612" cy="355612"/>
            <a:chOff x="2639038" y="2894942"/>
            <a:chExt cx="355612" cy="355612"/>
          </a:xfrm>
        </p:grpSpPr>
        <p:sp>
          <p:nvSpPr>
            <p:cNvPr id="341" name="Google Shape;341;p4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3" name="Google Shape;343;p46"/>
          <p:cNvCxnSpPr>
            <a:stCxn id="313" idx="2"/>
            <a:endCxn id="314" idx="1"/>
          </p:cNvCxnSpPr>
          <p:nvPr/>
        </p:nvCxnSpPr>
        <p:spPr>
          <a:xfrm rot="16200000" flipH="1">
            <a:off x="1500999" y="1718351"/>
            <a:ext cx="1498453" cy="169875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46"/>
          <p:cNvCxnSpPr>
            <a:stCxn id="311" idx="0"/>
            <a:endCxn id="315" idx="1"/>
          </p:cNvCxnSpPr>
          <p:nvPr/>
        </p:nvCxnSpPr>
        <p:spPr>
          <a:xfrm rot="16200000" flipV="1">
            <a:off x="5101525" y="2636575"/>
            <a:ext cx="565950" cy="61699"/>
          </a:xfrm>
          <a:prstGeom prst="bentConnector4">
            <a:avLst>
              <a:gd name="adj1" fmla="val 18487"/>
              <a:gd name="adj2" fmla="val 2200277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88DF8F16-AB55-3A56-D3E5-28BE94822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99D50AEF-2112-2A04-7040-A201E23FAF4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1D516765-A6CE-0C1D-FD4A-2382CE6DF63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245ED2B1-74E3-FE94-0148-AF7DD85935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175" y="2274414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Lights, Camera, Verification!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61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ACFF69E4-CC21-6DE2-9FAD-7D34E2DFE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9BECCAC1-4193-421D-A3E2-3FBEA17536A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A9F89926-D127-2590-C0FB-D008FCCB1DC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C2D1B1D2-2377-61FA-D32E-DF2ED7B71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175" y="2333535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The Proof is in the Pudding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3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Results &amp; Metrics</a:t>
            </a:r>
            <a:endParaRPr lang="en-US"/>
          </a:p>
        </p:txBody>
      </p:sp>
      <p:sp>
        <p:nvSpPr>
          <p:cNvPr id="351" name="Google Shape;351;p47"/>
          <p:cNvSpPr txBox="1">
            <a:spLocks noGrp="1"/>
          </p:cNvSpPr>
          <p:nvPr>
            <p:ph type="subTitle" idx="4294967295"/>
          </p:nvPr>
        </p:nvSpPr>
        <p:spPr>
          <a:xfrm>
            <a:off x="3001063" y="1188118"/>
            <a:ext cx="2155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cs typeface="Teko Medium"/>
                <a:sym typeface="Teko Medium"/>
              </a:rPr>
              <a:t>Accuracy</a:t>
            </a:r>
            <a:endParaRPr lang="en-US" b="1"/>
          </a:p>
        </p:txBody>
      </p:sp>
      <p:sp>
        <p:nvSpPr>
          <p:cNvPr id="352" name="Google Shape;352;p47"/>
          <p:cNvSpPr txBox="1">
            <a:spLocks noGrp="1"/>
          </p:cNvSpPr>
          <p:nvPr>
            <p:ph type="subTitle" idx="4294967295"/>
          </p:nvPr>
        </p:nvSpPr>
        <p:spPr>
          <a:xfrm>
            <a:off x="2508391" y="1510189"/>
            <a:ext cx="2658325" cy="56284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buNone/>
            </a:pPr>
            <a:r>
              <a:rPr lang="en"/>
              <a:t>Achieved a 92% success rate in detecting fraudulent documents.</a:t>
            </a:r>
            <a:endParaRPr lang="en-US"/>
          </a:p>
        </p:txBody>
      </p:sp>
      <p:sp>
        <p:nvSpPr>
          <p:cNvPr id="353" name="Google Shape;353;p47"/>
          <p:cNvSpPr txBox="1">
            <a:spLocks noGrp="1"/>
          </p:cNvSpPr>
          <p:nvPr>
            <p:ph type="subTitle" idx="4294967295"/>
          </p:nvPr>
        </p:nvSpPr>
        <p:spPr>
          <a:xfrm>
            <a:off x="281511" y="2789102"/>
            <a:ext cx="2549937" cy="47494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r">
              <a:buNone/>
            </a:pPr>
            <a:r>
              <a:rPr lang="en" sz="2400" b="1">
                <a:cs typeface="Teko Medium"/>
                <a:sym typeface="Teko Medium"/>
              </a:rPr>
              <a:t>Processing Time</a:t>
            </a:r>
            <a:endParaRPr lang="en-US" b="1"/>
          </a:p>
        </p:txBody>
      </p:sp>
      <p:sp>
        <p:nvSpPr>
          <p:cNvPr id="354" name="Google Shape;354;p47"/>
          <p:cNvSpPr txBox="1">
            <a:spLocks noGrp="1"/>
          </p:cNvSpPr>
          <p:nvPr>
            <p:ph type="subTitle" idx="4294967295"/>
          </p:nvPr>
        </p:nvSpPr>
        <p:spPr>
          <a:xfrm>
            <a:off x="173123" y="3140733"/>
            <a:ext cx="2658325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buNone/>
            </a:pPr>
            <a:r>
              <a:rPr lang="en"/>
              <a:t>Average verification time is 2.5 seconds per document.</a:t>
            </a:r>
            <a:endParaRPr lang="en-US"/>
          </a:p>
        </p:txBody>
      </p:sp>
      <p:sp>
        <p:nvSpPr>
          <p:cNvPr id="355" name="Google Shape;355;p47"/>
          <p:cNvSpPr txBox="1">
            <a:spLocks noGrp="1"/>
          </p:cNvSpPr>
          <p:nvPr>
            <p:ph type="subTitle" idx="4294967295"/>
          </p:nvPr>
        </p:nvSpPr>
        <p:spPr>
          <a:xfrm>
            <a:off x="6282991" y="2873058"/>
            <a:ext cx="2155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cs typeface="Teko Medium"/>
                <a:sym typeface="Teko Medium"/>
              </a:rPr>
              <a:t>Threshold</a:t>
            </a:r>
            <a:endParaRPr lang="en-US" b="1"/>
          </a:p>
        </p:txBody>
      </p:sp>
      <p:sp>
        <p:nvSpPr>
          <p:cNvPr id="356" name="Google Shape;356;p47"/>
          <p:cNvSpPr txBox="1">
            <a:spLocks noGrp="1"/>
          </p:cNvSpPr>
          <p:nvPr>
            <p:ph type="subTitle" idx="4294967295"/>
          </p:nvPr>
        </p:nvSpPr>
        <p:spPr>
          <a:xfrm>
            <a:off x="6282991" y="3195130"/>
            <a:ext cx="2658325" cy="56284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/>
              <a:t>Documents with a similarity score below 72% are flagged for review.</a:t>
            </a:r>
            <a:endParaRPr lang="en-US"/>
          </a:p>
        </p:txBody>
      </p:sp>
      <p:sp>
        <p:nvSpPr>
          <p:cNvPr id="359" name="Google Shape;359;p47"/>
          <p:cNvSpPr txBox="1">
            <a:spLocks noGrp="1"/>
          </p:cNvSpPr>
          <p:nvPr>
            <p:ph type="title" idx="4294967295"/>
          </p:nvPr>
        </p:nvSpPr>
        <p:spPr>
          <a:xfrm>
            <a:off x="2821557" y="2818660"/>
            <a:ext cx="570300" cy="8949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2.5s</a:t>
            </a:r>
          </a:p>
        </p:txBody>
      </p:sp>
      <p:sp>
        <p:nvSpPr>
          <p:cNvPr id="360" name="Google Shape;360;p47"/>
          <p:cNvSpPr txBox="1">
            <a:spLocks noGrp="1"/>
          </p:cNvSpPr>
          <p:nvPr>
            <p:ph type="title" idx="4294967295"/>
          </p:nvPr>
        </p:nvSpPr>
        <p:spPr>
          <a:xfrm>
            <a:off x="5156825" y="1188118"/>
            <a:ext cx="570300" cy="8949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92%</a:t>
            </a:r>
            <a:endParaRPr sz="3000"/>
          </a:p>
        </p:txBody>
      </p:sp>
      <p:sp>
        <p:nvSpPr>
          <p:cNvPr id="362" name="Google Shape;362;p47"/>
          <p:cNvSpPr txBox="1">
            <a:spLocks noGrp="1"/>
          </p:cNvSpPr>
          <p:nvPr>
            <p:ph type="title" idx="4294967295"/>
          </p:nvPr>
        </p:nvSpPr>
        <p:spPr>
          <a:xfrm>
            <a:off x="5712728" y="2873058"/>
            <a:ext cx="570300" cy="8949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72%</a:t>
            </a:r>
            <a:endParaRPr sz="3000"/>
          </a:p>
        </p:txBody>
      </p:sp>
      <p:pic>
        <p:nvPicPr>
          <p:cNvPr id="396" name="Google Shape;396;p47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3175" y="2539090"/>
            <a:ext cx="2057651" cy="1880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9"/>
          <p:cNvSpPr txBox="1">
            <a:spLocks noGrp="1"/>
          </p:cNvSpPr>
          <p:nvPr>
            <p:ph type="title"/>
          </p:nvPr>
        </p:nvSpPr>
        <p:spPr>
          <a:xfrm>
            <a:off x="887509" y="1287935"/>
            <a:ext cx="2592087" cy="14255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6000"/>
              <a:t>Charting the Future</a:t>
            </a:r>
            <a:endParaRPr lang="en-US" sz="6000"/>
          </a:p>
        </p:txBody>
      </p:sp>
      <p:sp>
        <p:nvSpPr>
          <p:cNvPr id="408" name="Google Shape;408;p49"/>
          <p:cNvSpPr/>
          <p:nvPr/>
        </p:nvSpPr>
        <p:spPr>
          <a:xfrm>
            <a:off x="538200" y="5160925"/>
            <a:ext cx="695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Next Steps</a:t>
            </a:r>
            <a:endParaRPr lang="en-US"/>
          </a:p>
        </p:txBody>
      </p:sp>
      <p:grpSp>
        <p:nvGrpSpPr>
          <p:cNvPr id="623" name="Google Shape;623;p59"/>
          <p:cNvGrpSpPr/>
          <p:nvPr/>
        </p:nvGrpSpPr>
        <p:grpSpPr>
          <a:xfrm>
            <a:off x="726552" y="1642828"/>
            <a:ext cx="4465321" cy="2270289"/>
            <a:chOff x="238125" y="1038125"/>
            <a:chExt cx="7146800" cy="3633625"/>
          </a:xfrm>
        </p:grpSpPr>
        <p:sp>
          <p:nvSpPr>
            <p:cNvPr id="624" name="Google Shape;624;p5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6" name="Google Shape;2196;p59"/>
          <p:cNvSpPr txBox="1">
            <a:spLocks noGrp="1"/>
          </p:cNvSpPr>
          <p:nvPr>
            <p:ph type="subTitle" idx="4294967295"/>
          </p:nvPr>
        </p:nvSpPr>
        <p:spPr>
          <a:xfrm>
            <a:off x="1942536" y="1527686"/>
            <a:ext cx="3219971" cy="52421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 sz="2400">
                <a:latin typeface="Teko Medium"/>
                <a:cs typeface="Teko Medium"/>
              </a:rPr>
              <a:t>Mobile Integration</a:t>
            </a:r>
          </a:p>
        </p:txBody>
      </p:sp>
      <p:sp>
        <p:nvSpPr>
          <p:cNvPr id="2197" name="Google Shape;2197;p59"/>
          <p:cNvSpPr txBox="1">
            <a:spLocks noGrp="1"/>
          </p:cNvSpPr>
          <p:nvPr>
            <p:ph type="subTitle" idx="4294967295"/>
          </p:nvPr>
        </p:nvSpPr>
        <p:spPr>
          <a:xfrm>
            <a:off x="1942536" y="1889170"/>
            <a:ext cx="275686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Develop a mobile app for on-the-go verification.</a:t>
            </a:r>
            <a:endParaRPr lang="en">
              <a:solidFill>
                <a:srgbClr val="000000"/>
              </a:solidFill>
            </a:endParaRPr>
          </a:p>
          <a:p>
            <a:pPr marL="285750" indent="-285750"/>
            <a:endParaRPr lang="en"/>
          </a:p>
        </p:txBody>
      </p:sp>
      <p:sp>
        <p:nvSpPr>
          <p:cNvPr id="2198" name="Google Shape;2198;p59"/>
          <p:cNvSpPr txBox="1">
            <a:spLocks noGrp="1"/>
          </p:cNvSpPr>
          <p:nvPr>
            <p:ph type="subTitle" idx="4294967295"/>
          </p:nvPr>
        </p:nvSpPr>
        <p:spPr>
          <a:xfrm>
            <a:off x="1932683" y="2576875"/>
            <a:ext cx="2155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eko Medium"/>
                <a:ea typeface="Teko Medium"/>
                <a:cs typeface="Teko Medium"/>
              </a:rPr>
              <a:t>Batch-Processing</a:t>
            </a:r>
          </a:p>
        </p:txBody>
      </p:sp>
      <p:sp>
        <p:nvSpPr>
          <p:cNvPr id="2199" name="Google Shape;2199;p59"/>
          <p:cNvSpPr txBox="1">
            <a:spLocks noGrp="1"/>
          </p:cNvSpPr>
          <p:nvPr>
            <p:ph type="subTitle" idx="4294967295"/>
          </p:nvPr>
        </p:nvSpPr>
        <p:spPr>
          <a:xfrm>
            <a:off x="1942536" y="2898947"/>
            <a:ext cx="3032756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Enable bulk verification for organizations.</a:t>
            </a:r>
            <a:endParaRPr lang="en">
              <a:solidFill>
                <a:srgbClr val="000000"/>
              </a:solidFill>
            </a:endParaRPr>
          </a:p>
          <a:p>
            <a:pPr marL="285750" indent="-285750"/>
            <a:endParaRPr lang="en"/>
          </a:p>
        </p:txBody>
      </p:sp>
      <p:sp>
        <p:nvSpPr>
          <p:cNvPr id="2200" name="Google Shape;2200;p59"/>
          <p:cNvSpPr txBox="1">
            <a:spLocks noGrp="1"/>
          </p:cNvSpPr>
          <p:nvPr>
            <p:ph type="subTitle" idx="4294967295"/>
          </p:nvPr>
        </p:nvSpPr>
        <p:spPr>
          <a:xfrm>
            <a:off x="1937658" y="3586651"/>
            <a:ext cx="21558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 sz="2400">
                <a:latin typeface="Teko Medium"/>
                <a:ea typeface="Teko Medium"/>
                <a:cs typeface="Teko Medium"/>
              </a:rPr>
              <a:t>Database Linkage</a:t>
            </a:r>
          </a:p>
        </p:txBody>
      </p:sp>
      <p:sp>
        <p:nvSpPr>
          <p:cNvPr id="2201" name="Google Shape;2201;p59"/>
          <p:cNvSpPr txBox="1">
            <a:spLocks noGrp="1"/>
          </p:cNvSpPr>
          <p:nvPr>
            <p:ph type="subTitle" idx="4294967295"/>
          </p:nvPr>
        </p:nvSpPr>
        <p:spPr>
          <a:xfrm>
            <a:off x="1937658" y="3908723"/>
            <a:ext cx="304261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Integrate with government databases for real-time validation.</a:t>
            </a:r>
            <a:endParaRPr lang="en-US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2202" name="Google Shape;2202;p59"/>
          <p:cNvSpPr/>
          <p:nvPr/>
        </p:nvSpPr>
        <p:spPr>
          <a:xfrm>
            <a:off x="5330675" y="1420863"/>
            <a:ext cx="803700" cy="713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3" name="Google Shape;2203;p59"/>
          <p:cNvSpPr/>
          <p:nvPr/>
        </p:nvSpPr>
        <p:spPr>
          <a:xfrm>
            <a:off x="5330675" y="2429894"/>
            <a:ext cx="803700" cy="713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4" name="Google Shape;2204;p59"/>
          <p:cNvSpPr/>
          <p:nvPr/>
        </p:nvSpPr>
        <p:spPr>
          <a:xfrm>
            <a:off x="5330675" y="3438925"/>
            <a:ext cx="803700" cy="7134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5" name="Google Shape;2205;p59"/>
          <p:cNvGrpSpPr/>
          <p:nvPr/>
        </p:nvGrpSpPr>
        <p:grpSpPr>
          <a:xfrm>
            <a:off x="5553845" y="1598874"/>
            <a:ext cx="357359" cy="357391"/>
            <a:chOff x="5771483" y="1515787"/>
            <a:chExt cx="357359" cy="357391"/>
          </a:xfrm>
        </p:grpSpPr>
        <p:sp>
          <p:nvSpPr>
            <p:cNvPr id="2206" name="Google Shape;2206;p59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9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9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0" name="Google Shape;2210;p59"/>
          <p:cNvGrpSpPr/>
          <p:nvPr/>
        </p:nvGrpSpPr>
        <p:grpSpPr>
          <a:xfrm>
            <a:off x="5548725" y="3616935"/>
            <a:ext cx="367608" cy="350548"/>
            <a:chOff x="6659725" y="3808035"/>
            <a:chExt cx="367608" cy="350548"/>
          </a:xfrm>
        </p:grpSpPr>
        <p:sp>
          <p:nvSpPr>
            <p:cNvPr id="2211" name="Google Shape;2211;p59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9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3" name="Google Shape;2213;p59"/>
          <p:cNvGrpSpPr/>
          <p:nvPr/>
        </p:nvGrpSpPr>
        <p:grpSpPr>
          <a:xfrm>
            <a:off x="5558001" y="2630066"/>
            <a:ext cx="349052" cy="313055"/>
            <a:chOff x="5778676" y="3826972"/>
            <a:chExt cx="349052" cy="313055"/>
          </a:xfrm>
        </p:grpSpPr>
        <p:sp>
          <p:nvSpPr>
            <p:cNvPr id="2214" name="Google Shape;2214;p59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9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9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9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9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9" name="Google Shape;2219;p59"/>
          <p:cNvSpPr/>
          <p:nvPr/>
        </p:nvSpPr>
        <p:spPr>
          <a:xfrm>
            <a:off x="1975650" y="3261025"/>
            <a:ext cx="177900" cy="177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0" name="Google Shape;2220;p59"/>
          <p:cNvSpPr/>
          <p:nvPr/>
        </p:nvSpPr>
        <p:spPr>
          <a:xfrm>
            <a:off x="2785425" y="2215525"/>
            <a:ext cx="177900" cy="17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1" name="Google Shape;2221;p59"/>
          <p:cNvSpPr/>
          <p:nvPr/>
        </p:nvSpPr>
        <p:spPr>
          <a:xfrm>
            <a:off x="1415025" y="2330550"/>
            <a:ext cx="177900" cy="177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6"/>
          <p:cNvSpPr/>
          <p:nvPr/>
        </p:nvSpPr>
        <p:spPr>
          <a:xfrm>
            <a:off x="4253625" y="941400"/>
            <a:ext cx="4175400" cy="32607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56"/>
          <p:cNvSpPr txBox="1">
            <a:spLocks noGrp="1"/>
          </p:cNvSpPr>
          <p:nvPr>
            <p:ph type="title"/>
          </p:nvPr>
        </p:nvSpPr>
        <p:spPr>
          <a:xfrm>
            <a:off x="720000" y="1709725"/>
            <a:ext cx="28197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Thanks</a:t>
            </a:r>
            <a:r>
              <a:rPr lang="en"/>
              <a:t>!</a:t>
            </a:r>
          </a:p>
        </p:txBody>
      </p:sp>
      <p:sp>
        <p:nvSpPr>
          <p:cNvPr id="557" name="Google Shape;557;p56"/>
          <p:cNvSpPr txBox="1">
            <a:spLocks noGrp="1"/>
          </p:cNvSpPr>
          <p:nvPr>
            <p:ph type="subTitle" idx="1"/>
          </p:nvPr>
        </p:nvSpPr>
        <p:spPr>
          <a:xfrm>
            <a:off x="720000" y="2320412"/>
            <a:ext cx="3164570" cy="1163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3200"/>
              <a:t>Any Questions?</a:t>
            </a:r>
          </a:p>
        </p:txBody>
      </p:sp>
      <p:sp>
        <p:nvSpPr>
          <p:cNvPr id="558" name="Google Shape;558;p56"/>
          <p:cNvSpPr/>
          <p:nvPr/>
        </p:nvSpPr>
        <p:spPr>
          <a:xfrm>
            <a:off x="5548875" y="3759850"/>
            <a:ext cx="1584900" cy="11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cat with a cat&amp;#39;s face&#10;&#10;AI-generated content may be incorrect.">
            <a:extLst>
              <a:ext uri="{FF2B5EF4-FFF2-40B4-BE49-F238E27FC236}">
                <a16:creationId xmlns:a16="http://schemas.microsoft.com/office/drawing/2014/main" id="{DB35DAA0-ADDD-DAF0-1305-1D69DD6E8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475" y="945440"/>
            <a:ext cx="3140293" cy="32526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>
            <a:spLocks noGrp="1"/>
          </p:cNvSpPr>
          <p:nvPr>
            <p:ph type="ctrTitle"/>
          </p:nvPr>
        </p:nvSpPr>
        <p:spPr>
          <a:xfrm>
            <a:off x="3369400" y="1134700"/>
            <a:ext cx="5059500" cy="21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100"/>
              <a:t>FraudGuard SA: Unmasking the Fakes</a:t>
            </a:r>
            <a:endParaRPr lang="en-US"/>
          </a:p>
        </p:txBody>
      </p:sp>
      <p:sp>
        <p:nvSpPr>
          <p:cNvPr id="182" name="Google Shape;182;p34"/>
          <p:cNvSpPr txBox="1">
            <a:spLocks noGrp="1"/>
          </p:cNvSpPr>
          <p:nvPr>
            <p:ph type="subTitle" idx="1"/>
          </p:nvPr>
        </p:nvSpPr>
        <p:spPr>
          <a:xfrm>
            <a:off x="4249328" y="3687675"/>
            <a:ext cx="4179572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Graph-Based Document Fraud Detection</a:t>
            </a:r>
            <a:br>
              <a:rPr lang="en"/>
            </a:br>
            <a:endParaRPr lang="en"/>
          </a:p>
        </p:txBody>
      </p:sp>
      <p:pic>
        <p:nvPicPr>
          <p:cNvPr id="183" name="Google Shape;183;p34"/>
          <p:cNvPicPr preferRelativeResize="0"/>
          <p:nvPr/>
        </p:nvPicPr>
        <p:blipFill rotWithShape="1">
          <a:blip r:embed="rId3">
            <a:alphaModFix/>
          </a:blip>
          <a:srcRect r="60176"/>
          <a:stretch/>
        </p:blipFill>
        <p:spPr>
          <a:xfrm>
            <a:off x="-205875" y="69408"/>
            <a:ext cx="36414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F42B18DE-5BE4-7581-2A67-FF67B26DD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0B032568-F5BD-BF4D-23E5-B7BC7A1C4D5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07D41FB8-181A-BE12-696D-CB7BEDBFDEA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345A7B01-41A0-659E-98DF-7F5D6B52DC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175" y="223500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The Great ID Heist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7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>
            <a:spLocks noGrp="1"/>
          </p:cNvSpPr>
          <p:nvPr>
            <p:ph type="subTitle" idx="1"/>
          </p:nvPr>
        </p:nvSpPr>
        <p:spPr>
          <a:xfrm>
            <a:off x="3422057" y="2275138"/>
            <a:ext cx="5568614" cy="19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/>
              <a:t>South Africa's green ID book is the most targeted ID document in Africa, with a 34% fraud attempt rate.</a:t>
            </a:r>
            <a:endParaRPr lang="en-US"/>
          </a:p>
          <a:p>
            <a:pPr marL="285750" indent="-285750" algn="l">
              <a:buFont typeface="Arial"/>
              <a:buChar char="•"/>
            </a:pPr>
            <a:r>
              <a:rPr lang="en"/>
              <a:t>Identity theft cases have surged by 400% between April 2023 and April 2024.</a:t>
            </a:r>
          </a:p>
          <a:p>
            <a:pPr marL="285750" indent="-285750" algn="l">
              <a:buFont typeface="Arial"/>
              <a:buChar char="•"/>
            </a:pPr>
            <a:r>
              <a:rPr lang="en"/>
              <a:t>Victims face severe consequences: job losses, financial ruin, and legal entanglements.</a:t>
            </a:r>
          </a:p>
          <a:p>
            <a:pPr marL="285750" indent="-285750" algn="l">
              <a:buFont typeface="Arial"/>
              <a:buChar char="•"/>
            </a:pPr>
            <a:r>
              <a:rPr lang="en"/>
              <a:t>Fraudsters are leveraging AI and deepfakes, with a 1,200% increase in such attacks in South Africa.</a:t>
            </a:r>
          </a:p>
        </p:txBody>
      </p:sp>
      <p:sp>
        <p:nvSpPr>
          <p:cNvPr id="225" name="Google Shape;225;p37"/>
          <p:cNvSpPr txBox="1">
            <a:spLocks noGrp="1"/>
          </p:cNvSpPr>
          <p:nvPr>
            <p:ph type="title"/>
          </p:nvPr>
        </p:nvSpPr>
        <p:spPr>
          <a:xfrm>
            <a:off x="4190525" y="1389063"/>
            <a:ext cx="4238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The Problem at Hand</a:t>
            </a:r>
            <a:endParaRPr lang="en-US"/>
          </a:p>
        </p:txBody>
      </p:sp>
      <p:pic>
        <p:nvPicPr>
          <p:cNvPr id="226" name="Google Shape;226;p37"/>
          <p:cNvPicPr preferRelativeResize="0"/>
          <p:nvPr/>
        </p:nvPicPr>
        <p:blipFill rotWithShape="1">
          <a:blip r:embed="rId3">
            <a:alphaModFix/>
          </a:blip>
          <a:srcRect l="35486" r="23972" b="11363"/>
          <a:stretch/>
        </p:blipFill>
        <p:spPr>
          <a:xfrm>
            <a:off x="-367679" y="-211752"/>
            <a:ext cx="3799248" cy="467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837175" y="2264561"/>
            <a:ext cx="4360200" cy="1718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Our Clever Counterattack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050648" cy="11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Introducing FraudGuard SA</a:t>
            </a:r>
            <a:endParaRPr lang="en-US"/>
          </a:p>
        </p:txBody>
      </p:sp>
      <p:sp>
        <p:nvSpPr>
          <p:cNvPr id="241" name="Google Shape;241;p39"/>
          <p:cNvSpPr txBox="1">
            <a:spLocks noGrp="1"/>
          </p:cNvSpPr>
          <p:nvPr>
            <p:ph type="body" idx="1"/>
          </p:nvPr>
        </p:nvSpPr>
        <p:spPr>
          <a:xfrm>
            <a:off x="720000" y="1628225"/>
            <a:ext cx="3852000" cy="29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  <a:p>
            <a:pPr>
              <a:spcBef>
                <a:spcPts val="1600"/>
              </a:spcBef>
            </a:pPr>
            <a:r>
              <a:rPr lang="en"/>
              <a:t>Utilizes OCR to extract text from ID images.</a:t>
            </a:r>
            <a:endParaRPr/>
          </a:p>
          <a:p>
            <a:r>
              <a:rPr lang="en"/>
              <a:t>Constructs a Region Adjacency Graph (RAG) to model document layout.</a:t>
            </a:r>
            <a:endParaRPr/>
          </a:p>
          <a:p>
            <a:r>
              <a:rPr lang="en"/>
              <a:t>Compares the RAG against a verified template using Graph Edit Distance.</a:t>
            </a:r>
            <a:endParaRPr/>
          </a:p>
          <a:p>
            <a:r>
              <a:rPr lang="en"/>
              <a:t>Employs Dijkstra's algorithm to assess structural integrity.</a:t>
            </a:r>
          </a:p>
          <a:p>
            <a:r>
              <a:rPr lang="en"/>
              <a:t>Outputs a similarity score to determine authenticity.</a:t>
            </a:r>
          </a:p>
          <a:p>
            <a:endParaRPr lang="en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"/>
          </a:p>
        </p:txBody>
      </p:sp>
      <p:pic>
        <p:nvPicPr>
          <p:cNvPr id="242" name="Google Shape;242;p39"/>
          <p:cNvPicPr preferRelativeResize="0"/>
          <p:nvPr/>
        </p:nvPicPr>
        <p:blipFill rotWithShape="1">
          <a:blip r:embed="rId3">
            <a:alphaModFix/>
          </a:blip>
          <a:srcRect l="14272" t="9091" r="50886" b="17091"/>
          <a:stretch>
            <a:fillRect/>
          </a:stretch>
        </p:blipFill>
        <p:spPr>
          <a:xfrm>
            <a:off x="4934753" y="574375"/>
            <a:ext cx="3494146" cy="39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22266540-7F9A-A4AD-7971-5599519BA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4423EAA8-F679-D628-0F96-BF81BF4A0B0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DE9DBA0C-D583-02EC-93B8-44AC5734D3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EE74EA53-B0CB-E802-3D0A-85574CF089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5563" y="2422216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Building the Defense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4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System Architecture</a:t>
            </a:r>
            <a:endParaRPr lang="en-US"/>
          </a:p>
        </p:txBody>
      </p:sp>
      <p:sp>
        <p:nvSpPr>
          <p:cNvPr id="604" name="Google Shape;604;p58"/>
          <p:cNvSpPr txBox="1">
            <a:spLocks noGrp="1"/>
          </p:cNvSpPr>
          <p:nvPr>
            <p:ph type="subTitle" idx="4294967295"/>
          </p:nvPr>
        </p:nvSpPr>
        <p:spPr>
          <a:xfrm>
            <a:off x="715100" y="2978526"/>
            <a:ext cx="2341599" cy="65715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sz="2400">
                <a:cs typeface="Teko Medium"/>
                <a:sym typeface="Teko Medium"/>
              </a:rPr>
              <a:t>Graph Construction</a:t>
            </a:r>
            <a:endParaRPr lang="en-US"/>
          </a:p>
        </p:txBody>
      </p:sp>
      <p:sp>
        <p:nvSpPr>
          <p:cNvPr id="605" name="Google Shape;605;p58"/>
          <p:cNvSpPr txBox="1">
            <a:spLocks noGrp="1"/>
          </p:cNvSpPr>
          <p:nvPr>
            <p:ph type="subTitle" idx="4294967295"/>
          </p:nvPr>
        </p:nvSpPr>
        <p:spPr>
          <a:xfrm>
            <a:off x="715100" y="3643503"/>
            <a:ext cx="2332528" cy="75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/>
              <a:t>Builds RAG representing document fields and their relationships.</a:t>
            </a:r>
            <a:endParaRPr lang="en-US"/>
          </a:p>
        </p:txBody>
      </p:sp>
      <p:sp>
        <p:nvSpPr>
          <p:cNvPr id="606" name="Google Shape;606;p58"/>
          <p:cNvSpPr txBox="1">
            <a:spLocks noGrp="1"/>
          </p:cNvSpPr>
          <p:nvPr>
            <p:ph type="subTitle" idx="4294967295"/>
          </p:nvPr>
        </p:nvSpPr>
        <p:spPr>
          <a:xfrm>
            <a:off x="1888061" y="1211300"/>
            <a:ext cx="2205528" cy="47572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sz="2400">
                <a:cs typeface="Teko Medium"/>
                <a:sym typeface="Teko Medium"/>
              </a:rPr>
              <a:t>Input Module</a:t>
            </a:r>
            <a:endParaRPr lang="en" sz="2400">
              <a:latin typeface="Teko Medium"/>
              <a:ea typeface="Teko Medium"/>
              <a:cs typeface="Teko Medium"/>
            </a:endParaRPr>
          </a:p>
        </p:txBody>
      </p:sp>
      <p:sp>
        <p:nvSpPr>
          <p:cNvPr id="607" name="Google Shape;607;p58"/>
          <p:cNvSpPr txBox="1">
            <a:spLocks noGrp="1"/>
          </p:cNvSpPr>
          <p:nvPr>
            <p:ph type="subTitle" idx="4294967295"/>
          </p:nvPr>
        </p:nvSpPr>
        <p:spPr>
          <a:xfrm>
            <a:off x="2232775" y="1685778"/>
            <a:ext cx="1643100" cy="75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/>
              <a:t>Receives scanned ID images.</a:t>
            </a:r>
            <a:endParaRPr lang="en-US"/>
          </a:p>
        </p:txBody>
      </p:sp>
      <p:sp>
        <p:nvSpPr>
          <p:cNvPr id="608" name="Google Shape;608;p58"/>
          <p:cNvSpPr txBox="1">
            <a:spLocks noGrp="1"/>
          </p:cNvSpPr>
          <p:nvPr>
            <p:ph type="subTitle" idx="4294967295"/>
          </p:nvPr>
        </p:nvSpPr>
        <p:spPr>
          <a:xfrm>
            <a:off x="3523665" y="2978526"/>
            <a:ext cx="2695384" cy="65715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sz="2400">
                <a:cs typeface="Teko Medium"/>
                <a:sym typeface="Teko Medium"/>
              </a:rPr>
              <a:t>Verification Engine</a:t>
            </a:r>
            <a:endParaRPr lang="en-US"/>
          </a:p>
        </p:txBody>
      </p:sp>
      <p:sp>
        <p:nvSpPr>
          <p:cNvPr id="609" name="Google Shape;609;p58"/>
          <p:cNvSpPr txBox="1">
            <a:spLocks noGrp="1"/>
          </p:cNvSpPr>
          <p:nvPr>
            <p:ph type="subTitle" idx="4294967295"/>
          </p:nvPr>
        </p:nvSpPr>
        <p:spPr>
          <a:xfrm>
            <a:off x="3804878" y="3643503"/>
            <a:ext cx="2323457" cy="75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/>
              <a:t>Compares against template graphs and calculates similarity.</a:t>
            </a:r>
            <a:endParaRPr lang="en-US"/>
          </a:p>
        </p:txBody>
      </p:sp>
      <p:sp>
        <p:nvSpPr>
          <p:cNvPr id="610" name="Google Shape;610;p58"/>
          <p:cNvSpPr txBox="1">
            <a:spLocks noGrp="1"/>
          </p:cNvSpPr>
          <p:nvPr>
            <p:ph type="subTitle" idx="4294967295"/>
          </p:nvPr>
        </p:nvSpPr>
        <p:spPr>
          <a:xfrm>
            <a:off x="6785800" y="3159954"/>
            <a:ext cx="2223671" cy="47572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sz="2400">
                <a:cs typeface="Teko Medium"/>
                <a:sym typeface="Teko Medium"/>
              </a:rPr>
              <a:t>Output Module</a:t>
            </a:r>
            <a:endParaRPr lang="en-US"/>
          </a:p>
        </p:txBody>
      </p:sp>
      <p:sp>
        <p:nvSpPr>
          <p:cNvPr id="611" name="Google Shape;611;p58"/>
          <p:cNvSpPr txBox="1">
            <a:spLocks noGrp="1"/>
          </p:cNvSpPr>
          <p:nvPr>
            <p:ph type="subTitle" idx="4294967295"/>
          </p:nvPr>
        </p:nvSpPr>
        <p:spPr>
          <a:xfrm>
            <a:off x="6785800" y="3643503"/>
            <a:ext cx="2223671" cy="75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/>
              <a:t>Displays results with visual indicators of authenticity.</a:t>
            </a:r>
            <a:endParaRPr lang="en-US"/>
          </a:p>
        </p:txBody>
      </p:sp>
      <p:sp>
        <p:nvSpPr>
          <p:cNvPr id="612" name="Google Shape;612;p58"/>
          <p:cNvSpPr txBox="1">
            <a:spLocks noGrp="1"/>
          </p:cNvSpPr>
          <p:nvPr>
            <p:ph type="subTitle" idx="4294967295"/>
          </p:nvPr>
        </p:nvSpPr>
        <p:spPr>
          <a:xfrm>
            <a:off x="5268125" y="1211300"/>
            <a:ext cx="2205528" cy="47572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cs typeface="Teko Medium"/>
                <a:sym typeface="Teko Medium"/>
              </a:rPr>
              <a:t>Preprocessing</a:t>
            </a:r>
            <a:endParaRPr lang="en-US"/>
          </a:p>
        </p:txBody>
      </p:sp>
      <p:sp>
        <p:nvSpPr>
          <p:cNvPr id="613" name="Google Shape;613;p58"/>
          <p:cNvSpPr txBox="1">
            <a:spLocks noGrp="1"/>
          </p:cNvSpPr>
          <p:nvPr>
            <p:ph type="subTitle" idx="4294967295"/>
          </p:nvPr>
        </p:nvSpPr>
        <p:spPr>
          <a:xfrm>
            <a:off x="5268125" y="1685778"/>
            <a:ext cx="2359742" cy="74332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/>
              <a:t>Applies OCR and detects layout structures.</a:t>
            </a:r>
            <a:endParaRPr lang="en-US"/>
          </a:p>
        </p:txBody>
      </p:sp>
      <p:cxnSp>
        <p:nvCxnSpPr>
          <p:cNvPr id="614" name="Google Shape;614;p58"/>
          <p:cNvCxnSpPr>
            <a:stCxn id="604" idx="0"/>
            <a:endCxn id="606" idx="1"/>
          </p:cNvCxnSpPr>
          <p:nvPr/>
        </p:nvCxnSpPr>
        <p:spPr>
          <a:xfrm rot="5400000" flipH="1" flipV="1">
            <a:off x="1122300" y="2212766"/>
            <a:ext cx="1529361" cy="2161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58"/>
          <p:cNvCxnSpPr>
            <a:stCxn id="606" idx="3"/>
            <a:endCxn id="608" idx="1"/>
          </p:cNvCxnSpPr>
          <p:nvPr/>
        </p:nvCxnSpPr>
        <p:spPr>
          <a:xfrm flipH="1">
            <a:off x="3523665" y="1449165"/>
            <a:ext cx="569924" cy="1857940"/>
          </a:xfrm>
          <a:prstGeom prst="bentConnector5">
            <a:avLst>
              <a:gd name="adj1" fmla="val -40111"/>
              <a:gd name="adj2" fmla="val 47559"/>
              <a:gd name="adj3" fmla="val 140111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16" name="Google Shape;616;p58"/>
          <p:cNvCxnSpPr>
            <a:stCxn id="608" idx="0"/>
            <a:endCxn id="612" idx="1"/>
          </p:cNvCxnSpPr>
          <p:nvPr/>
        </p:nvCxnSpPr>
        <p:spPr>
          <a:xfrm rot="5400000" flipH="1" flipV="1">
            <a:off x="4305061" y="2015462"/>
            <a:ext cx="1529361" cy="396768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17" name="Google Shape;617;p58"/>
          <p:cNvCxnSpPr>
            <a:stCxn id="612" idx="3"/>
            <a:endCxn id="610" idx="1"/>
          </p:cNvCxnSpPr>
          <p:nvPr/>
        </p:nvCxnSpPr>
        <p:spPr>
          <a:xfrm flipH="1">
            <a:off x="6785800" y="1449165"/>
            <a:ext cx="687853" cy="1948654"/>
          </a:xfrm>
          <a:prstGeom prst="bentConnector5">
            <a:avLst>
              <a:gd name="adj1" fmla="val -33234"/>
              <a:gd name="adj2" fmla="val 50000"/>
              <a:gd name="adj3" fmla="val 133234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>
          <a:extLst>
            <a:ext uri="{FF2B5EF4-FFF2-40B4-BE49-F238E27FC236}">
              <a16:creationId xmlns:a16="http://schemas.microsoft.com/office/drawing/2014/main" id="{1CC601E7-77E4-0847-AD93-4CD0B43CA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>
            <a:extLst>
              <a:ext uri="{FF2B5EF4-FFF2-40B4-BE49-F238E27FC236}">
                <a16:creationId xmlns:a16="http://schemas.microsoft.com/office/drawing/2014/main" id="{CA2A083A-395F-AEE1-EC14-86EEF3FD649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73475" y="1337825"/>
            <a:ext cx="188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</a:p>
        </p:txBody>
      </p:sp>
      <p:pic>
        <p:nvPicPr>
          <p:cNvPr id="233" name="Google Shape;233;p38">
            <a:extLst>
              <a:ext uri="{FF2B5EF4-FFF2-40B4-BE49-F238E27FC236}">
                <a16:creationId xmlns:a16="http://schemas.microsoft.com/office/drawing/2014/main" id="{78435164-D341-4297-8BD5-43F88EDA73F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3815168" y="-791175"/>
            <a:ext cx="4491648" cy="59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8">
            <a:extLst>
              <a:ext uri="{FF2B5EF4-FFF2-40B4-BE49-F238E27FC236}">
                <a16:creationId xmlns:a16="http://schemas.microsoft.com/office/drawing/2014/main" id="{14CD1C24-CB90-DBC8-569A-FAD732E826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5856" y="2313828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The Brain Behind the Operation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55200"/>
      </p:ext>
    </p:extLst>
  </p:cSld>
  <p:clrMapOvr>
    <a:masterClrMapping/>
  </p:clrMapOvr>
</p:sld>
</file>

<file path=ppt/theme/theme1.xml><?xml version="1.0" encoding="utf-8"?>
<a:theme xmlns:a="http://schemas.openxmlformats.org/drawingml/2006/main" name="Indian AI Tech Project Proposal by Slidesgo">
  <a:themeElements>
    <a:clrScheme name="Simple Light">
      <a:dk1>
        <a:srgbClr val="EFF1F1"/>
      </a:dk1>
      <a:lt1>
        <a:srgbClr val="E69138"/>
      </a:lt1>
      <a:dk2>
        <a:srgbClr val="783F04"/>
      </a:dk2>
      <a:lt2>
        <a:srgbClr val="B45F06"/>
      </a:lt2>
      <a:accent1>
        <a:srgbClr val="E67907"/>
      </a:accent1>
      <a:accent2>
        <a:srgbClr val="F9CB9C"/>
      </a:accent2>
      <a:accent3>
        <a:srgbClr val="FCE5CD"/>
      </a:accent3>
      <a:accent4>
        <a:srgbClr val="FFFFFF"/>
      </a:accent4>
      <a:accent5>
        <a:srgbClr val="FFFFFF"/>
      </a:accent5>
      <a:accent6>
        <a:srgbClr val="FFFFFF"/>
      </a:accent6>
      <a:hlink>
        <a:srgbClr val="EFF1F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Indian AI Tech Project Proposal by Slidesgo</vt:lpstr>
      <vt:lpstr>01</vt:lpstr>
      <vt:lpstr>FraudGuard SA: Unmasking the Fakes</vt:lpstr>
      <vt:lpstr>02</vt:lpstr>
      <vt:lpstr>The Problem at Hand</vt:lpstr>
      <vt:lpstr>03</vt:lpstr>
      <vt:lpstr>Introducing FraudGuard SA</vt:lpstr>
      <vt:lpstr>04</vt:lpstr>
      <vt:lpstr>System Architecture</vt:lpstr>
      <vt:lpstr>05</vt:lpstr>
      <vt:lpstr>Core Algorithms</vt:lpstr>
      <vt:lpstr>06</vt:lpstr>
      <vt:lpstr>07</vt:lpstr>
      <vt:lpstr>Results &amp; Metrics</vt:lpstr>
      <vt:lpstr>Charting the Future</vt:lpstr>
      <vt:lpstr>Next Steps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16</cp:revision>
  <dcterms:modified xsi:type="dcterms:W3CDTF">2025-05-20T15:37:43Z</dcterms:modified>
</cp:coreProperties>
</file>

<file path=docProps/thumbnail.jpeg>
</file>